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6"/>
  </p:notesMasterIdLst>
  <p:sldIdLst>
    <p:sldId id="278" r:id="rId5"/>
    <p:sldId id="279" r:id="rId6"/>
    <p:sldId id="280" r:id="rId7"/>
    <p:sldId id="281" r:id="rId8"/>
    <p:sldId id="282" r:id="rId9"/>
    <p:sldId id="283" r:id="rId10"/>
    <p:sldId id="284" r:id="rId11"/>
    <p:sldId id="285" r:id="rId12"/>
    <p:sldId id="286" r:id="rId13"/>
    <p:sldId id="287" r:id="rId14"/>
    <p:sldId id="28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73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8411BD-34FC-40CD-9959-342C1F486E69}"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D791E68C-7A8B-4AF9-89F1-8C5721B7E8DE}">
      <dgm:prSet/>
      <dgm:spPr/>
      <dgm:t>
        <a:bodyPr/>
        <a:lstStyle/>
        <a:p>
          <a:r>
            <a:rPr lang="en-GB"/>
            <a:t>Blossom bank stands to gain more insight into its online transaction service using the proposed two models. Although there are other models but these two is more appropriate and near accuracy for the predictions.</a:t>
          </a:r>
          <a:endParaRPr lang="en-US"/>
        </a:p>
      </dgm:t>
    </dgm:pt>
    <dgm:pt modelId="{DBF21742-2515-4AAF-9493-0AF6AEFA50A6}" type="parTrans" cxnId="{F688F2C4-DF88-46DA-AA28-1F2A2AB01E13}">
      <dgm:prSet/>
      <dgm:spPr/>
      <dgm:t>
        <a:bodyPr/>
        <a:lstStyle/>
        <a:p>
          <a:endParaRPr lang="en-US"/>
        </a:p>
      </dgm:t>
    </dgm:pt>
    <dgm:pt modelId="{6D2BFD25-B361-47C9-B823-A62A9963A7C4}" type="sibTrans" cxnId="{F688F2C4-DF88-46DA-AA28-1F2A2AB01E13}">
      <dgm:prSet/>
      <dgm:spPr/>
      <dgm:t>
        <a:bodyPr/>
        <a:lstStyle/>
        <a:p>
          <a:endParaRPr lang="en-US"/>
        </a:p>
      </dgm:t>
    </dgm:pt>
    <dgm:pt modelId="{6EDF8CE0-7B6F-4D2F-A3C0-5EB949128AC1}">
      <dgm:prSet/>
      <dgm:spPr/>
      <dgm:t>
        <a:bodyPr/>
        <a:lstStyle/>
        <a:p>
          <a:r>
            <a:rPr lang="en-GB"/>
            <a:t>Finally considering the rate of fraud and money laundering in the society the bank has taken a step higher in resolving such issues, also preventing a futuristic calamity. </a:t>
          </a:r>
          <a:endParaRPr lang="en-US"/>
        </a:p>
      </dgm:t>
    </dgm:pt>
    <dgm:pt modelId="{69996B28-68C4-4A3D-8EF6-733232A7F9AF}" type="parTrans" cxnId="{618C9A96-7392-4A79-A7A0-1CBE7E1C3603}">
      <dgm:prSet/>
      <dgm:spPr/>
      <dgm:t>
        <a:bodyPr/>
        <a:lstStyle/>
        <a:p>
          <a:endParaRPr lang="en-US"/>
        </a:p>
      </dgm:t>
    </dgm:pt>
    <dgm:pt modelId="{6052A62C-339A-4488-8922-4668414FDC79}" type="sibTrans" cxnId="{618C9A96-7392-4A79-A7A0-1CBE7E1C3603}">
      <dgm:prSet/>
      <dgm:spPr/>
      <dgm:t>
        <a:bodyPr/>
        <a:lstStyle/>
        <a:p>
          <a:endParaRPr lang="en-US"/>
        </a:p>
      </dgm:t>
    </dgm:pt>
    <dgm:pt modelId="{D671EE45-916F-47EE-82DD-256C67DEA5E1}" type="pres">
      <dgm:prSet presAssocID="{DD8411BD-34FC-40CD-9959-342C1F486E69}" presName="vert0" presStyleCnt="0">
        <dgm:presLayoutVars>
          <dgm:dir/>
          <dgm:animOne val="branch"/>
          <dgm:animLvl val="lvl"/>
        </dgm:presLayoutVars>
      </dgm:prSet>
      <dgm:spPr/>
    </dgm:pt>
    <dgm:pt modelId="{28E6B651-8759-41FB-82EF-24FACBBB1AA0}" type="pres">
      <dgm:prSet presAssocID="{D791E68C-7A8B-4AF9-89F1-8C5721B7E8DE}" presName="thickLine" presStyleLbl="alignNode1" presStyleIdx="0" presStyleCnt="2"/>
      <dgm:spPr/>
    </dgm:pt>
    <dgm:pt modelId="{55C73914-27A6-4071-B365-142540E0E639}" type="pres">
      <dgm:prSet presAssocID="{D791E68C-7A8B-4AF9-89F1-8C5721B7E8DE}" presName="horz1" presStyleCnt="0"/>
      <dgm:spPr/>
    </dgm:pt>
    <dgm:pt modelId="{DF10B35E-1CD3-4765-8AD1-C63A733D1104}" type="pres">
      <dgm:prSet presAssocID="{D791E68C-7A8B-4AF9-89F1-8C5721B7E8DE}" presName="tx1" presStyleLbl="revTx" presStyleIdx="0" presStyleCnt="2"/>
      <dgm:spPr/>
    </dgm:pt>
    <dgm:pt modelId="{55FEE767-EFAD-4A11-9185-E64E8FB6B5A1}" type="pres">
      <dgm:prSet presAssocID="{D791E68C-7A8B-4AF9-89F1-8C5721B7E8DE}" presName="vert1" presStyleCnt="0"/>
      <dgm:spPr/>
    </dgm:pt>
    <dgm:pt modelId="{964F2BEF-0D4C-414E-A3B4-7C2940ED1C2B}" type="pres">
      <dgm:prSet presAssocID="{6EDF8CE0-7B6F-4D2F-A3C0-5EB949128AC1}" presName="thickLine" presStyleLbl="alignNode1" presStyleIdx="1" presStyleCnt="2"/>
      <dgm:spPr/>
    </dgm:pt>
    <dgm:pt modelId="{F070CC3D-9447-4265-AA30-A37C0A79BF96}" type="pres">
      <dgm:prSet presAssocID="{6EDF8CE0-7B6F-4D2F-A3C0-5EB949128AC1}" presName="horz1" presStyleCnt="0"/>
      <dgm:spPr/>
    </dgm:pt>
    <dgm:pt modelId="{07944B1F-751C-4D8C-97F4-438EA47EA14B}" type="pres">
      <dgm:prSet presAssocID="{6EDF8CE0-7B6F-4D2F-A3C0-5EB949128AC1}" presName="tx1" presStyleLbl="revTx" presStyleIdx="1" presStyleCnt="2"/>
      <dgm:spPr/>
    </dgm:pt>
    <dgm:pt modelId="{FC3C56B8-5B08-4703-A22E-2CC4FDEA274B}" type="pres">
      <dgm:prSet presAssocID="{6EDF8CE0-7B6F-4D2F-A3C0-5EB949128AC1}" presName="vert1" presStyleCnt="0"/>
      <dgm:spPr/>
    </dgm:pt>
  </dgm:ptLst>
  <dgm:cxnLst>
    <dgm:cxn modelId="{618C9A96-7392-4A79-A7A0-1CBE7E1C3603}" srcId="{DD8411BD-34FC-40CD-9959-342C1F486E69}" destId="{6EDF8CE0-7B6F-4D2F-A3C0-5EB949128AC1}" srcOrd="1" destOrd="0" parTransId="{69996B28-68C4-4A3D-8EF6-733232A7F9AF}" sibTransId="{6052A62C-339A-4488-8922-4668414FDC79}"/>
    <dgm:cxn modelId="{187C9FA3-2C3F-462B-8F0D-CF15FB2DE653}" type="presOf" srcId="{DD8411BD-34FC-40CD-9959-342C1F486E69}" destId="{D671EE45-916F-47EE-82DD-256C67DEA5E1}" srcOrd="0" destOrd="0" presId="urn:microsoft.com/office/officeart/2008/layout/LinedList"/>
    <dgm:cxn modelId="{BECDD0AE-BB49-4117-9CC0-B282904D266F}" type="presOf" srcId="{D791E68C-7A8B-4AF9-89F1-8C5721B7E8DE}" destId="{DF10B35E-1CD3-4765-8AD1-C63A733D1104}" srcOrd="0" destOrd="0" presId="urn:microsoft.com/office/officeart/2008/layout/LinedList"/>
    <dgm:cxn modelId="{F688F2C4-DF88-46DA-AA28-1F2A2AB01E13}" srcId="{DD8411BD-34FC-40CD-9959-342C1F486E69}" destId="{D791E68C-7A8B-4AF9-89F1-8C5721B7E8DE}" srcOrd="0" destOrd="0" parTransId="{DBF21742-2515-4AAF-9493-0AF6AEFA50A6}" sibTransId="{6D2BFD25-B361-47C9-B823-A62A9963A7C4}"/>
    <dgm:cxn modelId="{EDBEA2D6-EF4C-4577-B5B1-AC7D5067C3A0}" type="presOf" srcId="{6EDF8CE0-7B6F-4D2F-A3C0-5EB949128AC1}" destId="{07944B1F-751C-4D8C-97F4-438EA47EA14B}" srcOrd="0" destOrd="0" presId="urn:microsoft.com/office/officeart/2008/layout/LinedList"/>
    <dgm:cxn modelId="{435BC03C-8939-49F9-B208-33BD2E3F4E11}" type="presParOf" srcId="{D671EE45-916F-47EE-82DD-256C67DEA5E1}" destId="{28E6B651-8759-41FB-82EF-24FACBBB1AA0}" srcOrd="0" destOrd="0" presId="urn:microsoft.com/office/officeart/2008/layout/LinedList"/>
    <dgm:cxn modelId="{D4D7DFC1-BD9D-4D99-B905-7CCEED1E3C9E}" type="presParOf" srcId="{D671EE45-916F-47EE-82DD-256C67DEA5E1}" destId="{55C73914-27A6-4071-B365-142540E0E639}" srcOrd="1" destOrd="0" presId="urn:microsoft.com/office/officeart/2008/layout/LinedList"/>
    <dgm:cxn modelId="{73B781EE-1A8A-4B53-9038-8F22DBBCE5AD}" type="presParOf" srcId="{55C73914-27A6-4071-B365-142540E0E639}" destId="{DF10B35E-1CD3-4765-8AD1-C63A733D1104}" srcOrd="0" destOrd="0" presId="urn:microsoft.com/office/officeart/2008/layout/LinedList"/>
    <dgm:cxn modelId="{737DA500-393A-4C71-B1DC-B846DAED27EA}" type="presParOf" srcId="{55C73914-27A6-4071-B365-142540E0E639}" destId="{55FEE767-EFAD-4A11-9185-E64E8FB6B5A1}" srcOrd="1" destOrd="0" presId="urn:microsoft.com/office/officeart/2008/layout/LinedList"/>
    <dgm:cxn modelId="{44D6056F-02DC-4177-95AB-C88AEA4D51CA}" type="presParOf" srcId="{D671EE45-916F-47EE-82DD-256C67DEA5E1}" destId="{964F2BEF-0D4C-414E-A3B4-7C2940ED1C2B}" srcOrd="2" destOrd="0" presId="urn:microsoft.com/office/officeart/2008/layout/LinedList"/>
    <dgm:cxn modelId="{271A9E71-8555-49D4-9FC7-E32B741A6853}" type="presParOf" srcId="{D671EE45-916F-47EE-82DD-256C67DEA5E1}" destId="{F070CC3D-9447-4265-AA30-A37C0A79BF96}" srcOrd="3" destOrd="0" presId="urn:microsoft.com/office/officeart/2008/layout/LinedList"/>
    <dgm:cxn modelId="{99ECDBCD-3CD4-4863-917F-E7435B36F630}" type="presParOf" srcId="{F070CC3D-9447-4265-AA30-A37C0A79BF96}" destId="{07944B1F-751C-4D8C-97F4-438EA47EA14B}" srcOrd="0" destOrd="0" presId="urn:microsoft.com/office/officeart/2008/layout/LinedList"/>
    <dgm:cxn modelId="{6DAB96D1-BBE9-4057-8F88-12E2D9E95E0E}" type="presParOf" srcId="{F070CC3D-9447-4265-AA30-A37C0A79BF96}" destId="{FC3C56B8-5B08-4703-A22E-2CC4FDEA274B}"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E6B651-8759-41FB-82EF-24FACBBB1AA0}">
      <dsp:nvSpPr>
        <dsp:cNvPr id="0" name=""/>
        <dsp:cNvSpPr/>
      </dsp:nvSpPr>
      <dsp:spPr>
        <a:xfrm>
          <a:off x="0" y="0"/>
          <a:ext cx="10353761" cy="0"/>
        </a:xfrm>
        <a:prstGeom prst="lin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F10B35E-1CD3-4765-8AD1-C63A733D1104}">
      <dsp:nvSpPr>
        <dsp:cNvPr id="0" name=""/>
        <dsp:cNvSpPr/>
      </dsp:nvSpPr>
      <dsp:spPr>
        <a:xfrm>
          <a:off x="0" y="0"/>
          <a:ext cx="10353761" cy="18573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GB" sz="2900" kern="1200"/>
            <a:t>Blossom bank stands to gain more insight into its online transaction service using the proposed two models. Although there are other models but these two is more appropriate and near accuracy for the predictions.</a:t>
          </a:r>
          <a:endParaRPr lang="en-US" sz="2900" kern="1200"/>
        </a:p>
      </dsp:txBody>
      <dsp:txXfrm>
        <a:off x="0" y="0"/>
        <a:ext cx="10353761" cy="1857374"/>
      </dsp:txXfrm>
    </dsp:sp>
    <dsp:sp modelId="{964F2BEF-0D4C-414E-A3B4-7C2940ED1C2B}">
      <dsp:nvSpPr>
        <dsp:cNvPr id="0" name=""/>
        <dsp:cNvSpPr/>
      </dsp:nvSpPr>
      <dsp:spPr>
        <a:xfrm>
          <a:off x="0" y="1857374"/>
          <a:ext cx="10353761" cy="0"/>
        </a:xfrm>
        <a:prstGeom prst="line">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7944B1F-751C-4D8C-97F4-438EA47EA14B}">
      <dsp:nvSpPr>
        <dsp:cNvPr id="0" name=""/>
        <dsp:cNvSpPr/>
      </dsp:nvSpPr>
      <dsp:spPr>
        <a:xfrm>
          <a:off x="0" y="1857374"/>
          <a:ext cx="10353761" cy="18573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GB" sz="2900" kern="1200"/>
            <a:t>Finally considering the rate of fraud and money laundering in the society the bank has taken a step higher in resolving such issues, also preventing a futuristic calamity. </a:t>
          </a:r>
          <a:endParaRPr lang="en-US" sz="2900" kern="1200"/>
        </a:p>
      </dsp:txBody>
      <dsp:txXfrm>
        <a:off x="0" y="1857374"/>
        <a:ext cx="10353761" cy="185737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png>
</file>

<file path=ppt/media/image15.svg>
</file>

<file path=ppt/media/image2.png>
</file>

<file path=ppt/media/image3.png>
</file>

<file path=ppt/media/image4.png>
</file>

<file path=ppt/media/image5.png>
</file>

<file path=ppt/media/image6.jpeg>
</file>

<file path=ppt/media/image7.png>
</file>

<file path=ppt/media/image8.jpe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7/1/2022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7/1/2022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7/1/2022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7/1/2022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7/1/2022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7/1/2022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7/1/2022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7/1/2022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7/1/2022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7/1/2022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7/1/2022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7/1/2022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7/1/2022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7/1/2022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7/1/2022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7/1/2022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7/1/2022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7.png"/><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6.jpeg"/><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7.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2.m4a"/><Relationship Id="rId7" Type="http://schemas.openxmlformats.org/officeDocument/2006/relationships/image" Target="../media/image8.jpeg"/><Relationship Id="rId2" Type="http://schemas.microsoft.com/office/2007/relationships/media" Target="../media/media2.m4a"/><Relationship Id="rId1" Type="http://schemas.openxmlformats.org/officeDocument/2006/relationships/themeOverride" Target="../theme/themeOverride2.xml"/><Relationship Id="rId6" Type="http://schemas.openxmlformats.org/officeDocument/2006/relationships/image" Target="../media/image1.jpeg"/><Relationship Id="rId5" Type="http://schemas.openxmlformats.org/officeDocument/2006/relationships/notesSlide" Target="../notesSlides/notesSlide1.xml"/><Relationship Id="rId4" Type="http://schemas.openxmlformats.org/officeDocument/2006/relationships/slideLayout" Target="../slideLayouts/slideLayout2.xml"/><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7.png"/><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10.pn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12.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13.jpeg"/><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6">
            <a:alphaModFix amt="35000"/>
            <a:extLst>
              <a:ext uri="{28A0092B-C50C-407E-A947-70E740481C1C}">
                <a14:useLocalDpi xmlns:a14="http://schemas.microsoft.com/office/drawing/2010/main" val="0"/>
              </a:ext>
            </a:extLst>
          </a:blip>
          <a:srcRect/>
          <a:stretch/>
        </p:blipFill>
        <p:spPr>
          <a:xfrm>
            <a:off x="-1" y="10"/>
            <a:ext cx="12192001" cy="685799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1370693" y="1769540"/>
            <a:ext cx="9440034" cy="1828801"/>
          </a:xfrm>
        </p:spPr>
        <p:txBody>
          <a:bodyPr>
            <a:normAutofit/>
          </a:bodyPr>
          <a:lstStyle/>
          <a:p>
            <a:r>
              <a:rPr lang="en-US" sz="5000"/>
              <a:t>Blossom Bank Case Study- Online Payment  Fraud Detection System</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1370693" y="3773489"/>
            <a:ext cx="9440034" cy="1049867"/>
          </a:xfrm>
        </p:spPr>
        <p:txBody>
          <a:bodyPr>
            <a:normAutofit/>
          </a:bodyPr>
          <a:lstStyle/>
          <a:p>
            <a:r>
              <a:rPr lang="en-US"/>
              <a:t>Developed by- Mary Makanjuola</a:t>
            </a:r>
          </a:p>
          <a:p>
            <a:endParaRPr lang="en-US"/>
          </a:p>
        </p:txBody>
      </p:sp>
      <p:pic>
        <p:nvPicPr>
          <p:cNvPr id="4" name="Audio 3">
            <a:hlinkClick r:id="" action="ppaction://media"/>
            <a:extLst>
              <a:ext uri="{FF2B5EF4-FFF2-40B4-BE49-F238E27FC236}">
                <a16:creationId xmlns:a16="http://schemas.microsoft.com/office/drawing/2014/main" id="{D50EE914-92A1-697E-FF7B-25B1F64CB83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167884232"/>
      </p:ext>
    </p:extLst>
  </p:cSld>
  <p:clrMapOvr>
    <a:masterClrMapping/>
  </p:clrMapOvr>
  <mc:AlternateContent xmlns:mc="http://schemas.openxmlformats.org/markup-compatibility/2006">
    <mc:Choice xmlns:p14="http://schemas.microsoft.com/office/powerpoint/2010/main" Requires="p14">
      <p:transition spd="slow" p14:dur="2000" advTm="21650"/>
    </mc:Choice>
    <mc:Fallback>
      <p:transition spd="slow" advTm="21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par>
                                <p:cTn id="10" presetID="10" presetClass="entr" presetSubtype="0" fill="hold" grpId="0" nodeType="withEffect">
                                  <p:stCondLst>
                                    <p:cond delay="1000"/>
                                  </p:stCondLst>
                                  <p:iterate type="lt">
                                    <p:tmPct val="10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4"/>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E70A317-DCED-4E80-AA2D-467D8702E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74400B74-556E-9EA8-DAB3-2BF7B04336E1}"/>
              </a:ext>
            </a:extLst>
          </p:cNvPr>
          <p:cNvSpPr>
            <a:spLocks noGrp="1"/>
          </p:cNvSpPr>
          <p:nvPr>
            <p:ph type="title"/>
          </p:nvPr>
        </p:nvSpPr>
        <p:spPr>
          <a:xfrm>
            <a:off x="861791" y="835383"/>
            <a:ext cx="3382832" cy="3499549"/>
          </a:xfrm>
        </p:spPr>
        <p:txBody>
          <a:bodyPr vert="horz" lIns="91440" tIns="45720" rIns="91440" bIns="45720" rtlCol="0" anchor="b">
            <a:normAutofit/>
          </a:bodyPr>
          <a:lstStyle/>
          <a:p>
            <a:pPr algn="l"/>
            <a:r>
              <a:rPr lang="en-US" sz="4200"/>
              <a:t>Thank you!!!</a:t>
            </a:r>
          </a:p>
        </p:txBody>
      </p:sp>
      <p:sp>
        <p:nvSpPr>
          <p:cNvPr id="13" name="Rectangle 12">
            <a:extLst>
              <a:ext uri="{FF2B5EF4-FFF2-40B4-BE49-F238E27FC236}">
                <a16:creationId xmlns:a16="http://schemas.microsoft.com/office/drawing/2014/main" id="{A6D87845-294F-40CB-BC48-46455460D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5671" y="0"/>
            <a:ext cx="753632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descr="Handshake">
            <a:extLst>
              <a:ext uri="{FF2B5EF4-FFF2-40B4-BE49-F238E27FC236}">
                <a16:creationId xmlns:a16="http://schemas.microsoft.com/office/drawing/2014/main" id="{D758BE64-DD6B-3633-93E4-D3ACF2F8803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603749" y="609600"/>
            <a:ext cx="5638800" cy="5638800"/>
          </a:xfrm>
          <a:prstGeom prst="rect">
            <a:avLst/>
          </a:prstGeom>
        </p:spPr>
      </p:pic>
      <p:pic>
        <p:nvPicPr>
          <p:cNvPr id="5" name="Audio 4">
            <a:hlinkClick r:id="" action="ppaction://media"/>
            <a:extLst>
              <a:ext uri="{FF2B5EF4-FFF2-40B4-BE49-F238E27FC236}">
                <a16:creationId xmlns:a16="http://schemas.microsoft.com/office/drawing/2014/main" id="{2E7DCEA7-79AE-836B-06C9-6B257A4B11D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89285120"/>
      </p:ext>
    </p:extLst>
  </p:cSld>
  <p:clrMapOvr>
    <a:masterClrMapping/>
  </p:clrMapOvr>
  <mc:AlternateContent xmlns:mc="http://schemas.openxmlformats.org/markup-compatibility/2006">
    <mc:Choice xmlns:p14="http://schemas.microsoft.com/office/powerpoint/2010/main" Requires="p14">
      <p:transition spd="slow" p14:dur="2000" advTm="3607"/>
    </mc:Choice>
    <mc:Fallback>
      <p:transition spd="slow" advTm="36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4"/>
                                        </p:tgtEl>
                                        <p:attrNameLst>
                                          <p:attrName>style.visibility</p:attrName>
                                        </p:attrNameLst>
                                      </p:cBhvr>
                                      <p:to>
                                        <p:strVal val="visible"/>
                                      </p:to>
                                    </p:set>
                                    <p:animEffect transition="in" filter="fade">
                                      <p:cBhvr>
                                        <p:cTn id="9"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C335-2892-AC32-1C8A-FFA77625FD44}"/>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FC5D95DF-CCCD-07C6-5882-BC5FBE600D08}"/>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7201113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7">
            <a:extLst>
              <a:ext uri="{28A0092B-C50C-407E-A947-70E740481C1C}">
                <a14:useLocalDpi xmlns:a14="http://schemas.microsoft.com/office/drawing/2010/main" val="0"/>
              </a:ext>
            </a:extLst>
          </a:blip>
          <a:srcRect b="-1"/>
          <a:stretch/>
        </p:blipFill>
        <p:spPr>
          <a:xfrm>
            <a:off x="-8622" y="10"/>
            <a:ext cx="6096000"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900493" y="609600"/>
            <a:ext cx="4538124" cy="970450"/>
          </a:xfrm>
        </p:spPr>
        <p:txBody>
          <a:bodyPr anchor="b">
            <a:normAutofit/>
          </a:bodyPr>
          <a:lstStyle/>
          <a:p>
            <a:pPr algn="l"/>
            <a:r>
              <a:rPr lang="en-US" sz="4000" dirty="0"/>
              <a:t>Content </a:t>
            </a: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6900493" y="1732449"/>
            <a:ext cx="4403596" cy="4058751"/>
          </a:xfrm>
        </p:spPr>
        <p:txBody>
          <a:bodyPr anchor="t">
            <a:normAutofit/>
          </a:bodyPr>
          <a:lstStyle/>
          <a:p>
            <a:pPr marL="36900" lvl="0" indent="0">
              <a:buNone/>
            </a:pPr>
            <a:r>
              <a:rPr lang="en-US" sz="2400" dirty="0"/>
              <a:t>Introduction </a:t>
            </a:r>
          </a:p>
          <a:p>
            <a:pPr marL="36900" lvl="0" indent="0">
              <a:buNone/>
            </a:pPr>
            <a:r>
              <a:rPr lang="en-US" sz="2400" dirty="0"/>
              <a:t>Problem to be solved </a:t>
            </a:r>
          </a:p>
          <a:p>
            <a:pPr marL="36900" lvl="0" indent="0">
              <a:buNone/>
            </a:pPr>
            <a:r>
              <a:rPr lang="en-US" sz="2400" dirty="0"/>
              <a:t>Methodology-</a:t>
            </a:r>
          </a:p>
          <a:p>
            <a:pPr marL="414000" lvl="1" indent="0">
              <a:buNone/>
            </a:pPr>
            <a:r>
              <a:rPr lang="en-US" sz="2200" dirty="0"/>
              <a:t>Exploratory data </a:t>
            </a:r>
          </a:p>
          <a:p>
            <a:pPr marL="414000" lvl="1" indent="0">
              <a:buNone/>
            </a:pPr>
            <a:r>
              <a:rPr lang="en-US" sz="2200" dirty="0"/>
              <a:t>Future engineering </a:t>
            </a:r>
          </a:p>
          <a:p>
            <a:pPr marL="36900" lvl="0" indent="0">
              <a:buNone/>
            </a:pPr>
            <a:r>
              <a:rPr lang="en-US" sz="2400" dirty="0"/>
              <a:t>Conclusion </a:t>
            </a:r>
          </a:p>
        </p:txBody>
      </p:sp>
      <p:pic>
        <p:nvPicPr>
          <p:cNvPr id="4" name="Audio 3">
            <a:hlinkClick r:id="" action="ppaction://media"/>
            <a:extLst>
              <a:ext uri="{FF2B5EF4-FFF2-40B4-BE49-F238E27FC236}">
                <a16:creationId xmlns:a16="http://schemas.microsoft.com/office/drawing/2014/main" id="{2CE47017-54C1-459A-52AB-B25595456F14}"/>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20235682"/>
      </p:ext>
    </p:extLst>
  </p:cSld>
  <p:clrMapOvr>
    <a:masterClrMapping/>
  </p:clrMapOvr>
  <mc:AlternateContent xmlns:mc="http://schemas.openxmlformats.org/markup-compatibility/2006">
    <mc:Choice xmlns:p14="http://schemas.microsoft.com/office/powerpoint/2010/main" Requires="p14">
      <p:transition spd="slow" p14:dur="2000" advTm="8833"/>
    </mc:Choice>
    <mc:Fallback>
      <p:transition spd="slow" advTm="8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3488E-2026-40D3-DBB7-DAD086CF205E}"/>
              </a:ext>
            </a:extLst>
          </p:cNvPr>
          <p:cNvSpPr>
            <a:spLocks noGrp="1"/>
          </p:cNvSpPr>
          <p:nvPr>
            <p:ph type="title"/>
          </p:nvPr>
        </p:nvSpPr>
        <p:spPr/>
        <p:txBody>
          <a:bodyPr/>
          <a:lstStyle/>
          <a:p>
            <a:r>
              <a:rPr lang="en-GB" dirty="0"/>
              <a:t>Introduction </a:t>
            </a:r>
          </a:p>
        </p:txBody>
      </p:sp>
      <p:sp>
        <p:nvSpPr>
          <p:cNvPr id="3" name="Content Placeholder 2">
            <a:extLst>
              <a:ext uri="{FF2B5EF4-FFF2-40B4-BE49-F238E27FC236}">
                <a16:creationId xmlns:a16="http://schemas.microsoft.com/office/drawing/2014/main" id="{16B0FD4A-66FC-5C06-39DE-BDCED98A3DEA}"/>
              </a:ext>
            </a:extLst>
          </p:cNvPr>
          <p:cNvSpPr>
            <a:spLocks noGrp="1"/>
          </p:cNvSpPr>
          <p:nvPr>
            <p:ph idx="1"/>
          </p:nvPr>
        </p:nvSpPr>
        <p:spPr/>
        <p:txBody>
          <a:bodyPr/>
          <a:lstStyle/>
          <a:p>
            <a:r>
              <a:rPr lang="en-GB" dirty="0"/>
              <a:t>Blossom Bank also known as BB PLC is one of the prestigious bank in the United Kingdom.</a:t>
            </a:r>
          </a:p>
          <a:p>
            <a:r>
              <a:rPr lang="en-GB" dirty="0"/>
              <a:t> The bank is a multinational financial services group, that offers retail and investment banking, pension management, asset management and payments services, headquartered in London, UK.</a:t>
            </a:r>
          </a:p>
          <a:p>
            <a:r>
              <a:rPr lang="en-GB" dirty="0"/>
              <a:t>The bank is known for its financial rigor and stability over decades.</a:t>
            </a:r>
          </a:p>
          <a:p>
            <a:r>
              <a:rPr lang="en-GB" dirty="0"/>
              <a:t>Based on the latest mode of money transfer via online the bank deployed to leverage on this platform as a boost to its services provided.</a:t>
            </a:r>
          </a:p>
          <a:p>
            <a:endParaRPr lang="en-GB" dirty="0"/>
          </a:p>
        </p:txBody>
      </p:sp>
      <p:pic>
        <p:nvPicPr>
          <p:cNvPr id="4" name="Audio 3">
            <a:hlinkClick r:id="" action="ppaction://media"/>
            <a:extLst>
              <a:ext uri="{FF2B5EF4-FFF2-40B4-BE49-F238E27FC236}">
                <a16:creationId xmlns:a16="http://schemas.microsoft.com/office/drawing/2014/main" id="{22BE2D23-4651-48FF-669A-A2BDEF93C90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555418244"/>
      </p:ext>
    </p:extLst>
  </p:cSld>
  <p:clrMapOvr>
    <a:masterClrMapping/>
  </p:clrMapOvr>
  <mc:AlternateContent xmlns:mc="http://schemas.openxmlformats.org/markup-compatibility/2006">
    <mc:Choice xmlns:p14="http://schemas.microsoft.com/office/powerpoint/2010/main" Requires="p14">
      <p:transition spd="slow" p14:dur="2000" advTm="60172"/>
    </mc:Choice>
    <mc:Fallback>
      <p:transition spd="slow" advTm="60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A6C2C86-63BF-47D5-AA3F-905111A238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D53744-F661-3D3A-CB0F-76DAC2DE9104}"/>
              </a:ext>
            </a:extLst>
          </p:cNvPr>
          <p:cNvSpPr>
            <a:spLocks noGrp="1"/>
          </p:cNvSpPr>
          <p:nvPr>
            <p:ph type="title"/>
          </p:nvPr>
        </p:nvSpPr>
        <p:spPr>
          <a:xfrm>
            <a:off x="834013" y="1115568"/>
            <a:ext cx="3487616" cy="4626864"/>
          </a:xfrm>
        </p:spPr>
        <p:txBody>
          <a:bodyPr>
            <a:normAutofit/>
          </a:bodyPr>
          <a:lstStyle/>
          <a:p>
            <a:pPr algn="l"/>
            <a:r>
              <a:rPr lang="en-GB" sz="3600" dirty="0"/>
              <a:t>Problem  </a:t>
            </a:r>
          </a:p>
        </p:txBody>
      </p:sp>
      <p:cxnSp>
        <p:nvCxnSpPr>
          <p:cNvPr id="10" name="Straight Connector 9">
            <a:extLst>
              <a:ext uri="{FF2B5EF4-FFF2-40B4-BE49-F238E27FC236}">
                <a16:creationId xmlns:a16="http://schemas.microsoft.com/office/drawing/2014/main" id="{425A0768-3044-4AA9-A889-D2CAA68C51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605" y="2057400"/>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3060B21-3951-079A-A33D-803DAA40531A}"/>
              </a:ext>
            </a:extLst>
          </p:cNvPr>
          <p:cNvSpPr>
            <a:spLocks noGrp="1"/>
          </p:cNvSpPr>
          <p:nvPr>
            <p:ph idx="1"/>
          </p:nvPr>
        </p:nvSpPr>
        <p:spPr>
          <a:xfrm>
            <a:off x="5105398" y="1115568"/>
            <a:ext cx="6245352" cy="4626864"/>
          </a:xfrm>
        </p:spPr>
        <p:txBody>
          <a:bodyPr anchor="ctr">
            <a:normAutofit/>
          </a:bodyPr>
          <a:lstStyle/>
          <a:p>
            <a:r>
              <a:rPr lang="en-GB" dirty="0"/>
              <a:t>There is a need to stop the continuous complaints of customers on fake transactions hence the bank wants to build a Machine Learning model to predict online payment fraud.</a:t>
            </a:r>
          </a:p>
          <a:p>
            <a:r>
              <a:rPr lang="en-GB" dirty="0"/>
              <a:t>In resolving this problem the bank stands to gain its customer’s trust and also stand out among other financial institutions in the United Kingdom,</a:t>
            </a:r>
          </a:p>
          <a:p>
            <a:endParaRPr lang="en-GB" dirty="0"/>
          </a:p>
        </p:txBody>
      </p:sp>
      <p:pic>
        <p:nvPicPr>
          <p:cNvPr id="4" name="Audio 3">
            <a:hlinkClick r:id="" action="ppaction://media"/>
            <a:extLst>
              <a:ext uri="{FF2B5EF4-FFF2-40B4-BE49-F238E27FC236}">
                <a16:creationId xmlns:a16="http://schemas.microsoft.com/office/drawing/2014/main" id="{4AC5C663-5B6D-EAC9-501E-7507A91E31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26948324"/>
      </p:ext>
    </p:extLst>
  </p:cSld>
  <p:clrMapOvr>
    <a:masterClrMapping/>
  </p:clrMapOvr>
  <mc:AlternateContent xmlns:mc="http://schemas.openxmlformats.org/markup-compatibility/2006">
    <mc:Choice xmlns:p14="http://schemas.microsoft.com/office/powerpoint/2010/main" Requires="p14">
      <p:transition spd="slow" p14:dur="2000" advTm="11480"/>
    </mc:Choice>
    <mc:Fallback>
      <p:transition spd="slow" advTm="114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1E70A317-DCED-4E80-AA2D-467D8702E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9ECF0E-5E8B-E151-667A-7AB490676129}"/>
              </a:ext>
            </a:extLst>
          </p:cNvPr>
          <p:cNvSpPr>
            <a:spLocks noGrp="1"/>
          </p:cNvSpPr>
          <p:nvPr>
            <p:ph type="title"/>
          </p:nvPr>
        </p:nvSpPr>
        <p:spPr>
          <a:xfrm>
            <a:off x="861791" y="835383"/>
            <a:ext cx="3382832" cy="3499549"/>
          </a:xfrm>
        </p:spPr>
        <p:txBody>
          <a:bodyPr vert="horz" lIns="91440" tIns="45720" rIns="91440" bIns="45720" rtlCol="0" anchor="b">
            <a:normAutofit/>
          </a:bodyPr>
          <a:lstStyle/>
          <a:p>
            <a:pPr algn="l"/>
            <a:r>
              <a:rPr lang="en-US" sz="4200"/>
              <a:t>Exploratory data analysis </a:t>
            </a:r>
          </a:p>
        </p:txBody>
      </p:sp>
      <p:sp>
        <p:nvSpPr>
          <p:cNvPr id="1033" name="Rectangle 1032">
            <a:extLst>
              <a:ext uri="{FF2B5EF4-FFF2-40B4-BE49-F238E27FC236}">
                <a16:creationId xmlns:a16="http://schemas.microsoft.com/office/drawing/2014/main" id="{A6D87845-294F-40CB-BC48-46455460D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5671" y="0"/>
            <a:ext cx="753632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DBC643D7-E27D-B02E-615E-5923BD649981}"/>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5324315" y="1431467"/>
            <a:ext cx="6197668" cy="3995065"/>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D9C16AA1-07CF-EB83-52A1-3646F08DC75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575050275"/>
      </p:ext>
    </p:extLst>
  </p:cSld>
  <p:clrMapOvr>
    <a:masterClrMapping/>
  </p:clrMapOvr>
  <mc:AlternateContent xmlns:mc="http://schemas.openxmlformats.org/markup-compatibility/2006">
    <mc:Choice xmlns:p14="http://schemas.microsoft.com/office/powerpoint/2010/main" Requires="p14">
      <p:transition spd="slow" p14:dur="2000" advTm="23624"/>
    </mc:Choice>
    <mc:Fallback>
      <p:transition spd="slow" advTm="236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052" name="Rectangle 2054">
            <a:extLst>
              <a:ext uri="{FF2B5EF4-FFF2-40B4-BE49-F238E27FC236}">
                <a16:creationId xmlns:a16="http://schemas.microsoft.com/office/drawing/2014/main" id="{8E482A67-6CD8-49D7-9F85-52ECF9915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15FF3E1E-92C9-551E-7469-FA1B0D019911}"/>
              </a:ext>
            </a:extLst>
          </p:cNvPr>
          <p:cNvSpPr>
            <a:spLocks noGrp="1"/>
          </p:cNvSpPr>
          <p:nvPr>
            <p:ph type="title"/>
          </p:nvPr>
        </p:nvSpPr>
        <p:spPr>
          <a:xfrm>
            <a:off x="8050305" y="965196"/>
            <a:ext cx="3131671" cy="5457906"/>
          </a:xfrm>
        </p:spPr>
        <p:txBody>
          <a:bodyPr vert="horz" lIns="91440" tIns="45720" rIns="91440" bIns="45720" rtlCol="0" anchor="b">
            <a:normAutofit fontScale="90000"/>
          </a:bodyPr>
          <a:lstStyle/>
          <a:p>
            <a:pPr algn="l"/>
            <a:r>
              <a:rPr lang="en-GB" sz="4000" dirty="0"/>
              <a:t>Cash out and Payment are the most common type of transactions, but Transfer type has the maximum amount of money being transferred to the recipient.</a:t>
            </a:r>
            <a:endParaRPr lang="en-US" sz="4000" dirty="0"/>
          </a:p>
        </p:txBody>
      </p:sp>
      <p:sp>
        <p:nvSpPr>
          <p:cNvPr id="2053" name="Rectangle 2056">
            <a:extLst>
              <a:ext uri="{FF2B5EF4-FFF2-40B4-BE49-F238E27FC236}">
                <a16:creationId xmlns:a16="http://schemas.microsoft.com/office/drawing/2014/main" id="{418F941B-B7E9-44F2-9A2C-5D35ACF9A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0614" y="965196"/>
            <a:ext cx="6476539" cy="4781641"/>
          </a:xfrm>
          <a:prstGeom prst="rect">
            <a:avLst/>
          </a:prstGeom>
          <a:solidFill>
            <a:schemeClr val="tx1"/>
          </a:solidFill>
          <a:ln w="190500">
            <a:solidFill>
              <a:srgbClr val="FFFFFF">
                <a:alpha val="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2410D9D8-6324-A607-2054-D7BC19FB668E}"/>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1380489" y="1563352"/>
            <a:ext cx="5562032" cy="3585329"/>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3ED4563A-0A49-2038-4462-5B4DE0804F0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711716213"/>
      </p:ext>
    </p:extLst>
  </p:cSld>
  <p:clrMapOvr>
    <a:masterClrMapping/>
  </p:clrMapOvr>
  <mc:AlternateContent xmlns:mc="http://schemas.openxmlformats.org/markup-compatibility/2006">
    <mc:Choice xmlns:p14="http://schemas.microsoft.com/office/powerpoint/2010/main" Requires="p14">
      <p:transition spd="slow" p14:dur="2000" advTm="35466"/>
    </mc:Choice>
    <mc:Fallback>
      <p:transition spd="slow" advTm="35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3079" name="Rectangle 3078">
            <a:extLst>
              <a:ext uri="{FF2B5EF4-FFF2-40B4-BE49-F238E27FC236}">
                <a16:creationId xmlns:a16="http://schemas.microsoft.com/office/drawing/2014/main" id="{E24F7045-1B8B-4422-9330-0BC8BF606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1" name="Rectangle 3080">
            <a:extLst>
              <a:ext uri="{FF2B5EF4-FFF2-40B4-BE49-F238E27FC236}">
                <a16:creationId xmlns:a16="http://schemas.microsoft.com/office/drawing/2014/main" id="{7ED0B3BD-E968-4364-878A-47D3A6AEF0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BCDF4AF3-5BB2-BDCE-8514-2746B3DFEB11}"/>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43467" y="1302513"/>
            <a:ext cx="10905066" cy="4252974"/>
          </a:xfrm>
          <a:prstGeom prst="rect">
            <a:avLst/>
          </a:prstGeom>
          <a:noFill/>
          <a:extLst>
            <a:ext uri="{909E8E84-426E-40DD-AFC4-6F175D3DCCD1}">
              <a14:hiddenFill xmlns:a14="http://schemas.microsoft.com/office/drawing/2010/main">
                <a:solidFill>
                  <a:srgbClr val="FFFFFF"/>
                </a:solidFill>
              </a14:hiddenFill>
            </a:ext>
          </a:extLst>
        </p:spPr>
      </p:pic>
      <p:sp>
        <p:nvSpPr>
          <p:cNvPr id="3083" name="Rectangle 3082">
            <a:extLst>
              <a:ext uri="{FF2B5EF4-FFF2-40B4-BE49-F238E27FC236}">
                <a16:creationId xmlns:a16="http://schemas.microsoft.com/office/drawing/2014/main" id="{C8E5BCBF-E5D0-444B-A584-4A5FF79F9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347" y="482600"/>
            <a:ext cx="11240496" cy="5892800"/>
          </a:xfrm>
          <a:prstGeom prst="rect">
            <a:avLst/>
          </a:prstGeom>
          <a:no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6B59D21D-FC87-FF25-166D-76164B6F4E9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819362569"/>
      </p:ext>
    </p:extLst>
  </p:cSld>
  <p:clrMapOvr>
    <a:masterClrMapping/>
  </p:clrMapOvr>
  <mc:AlternateContent xmlns:mc="http://schemas.openxmlformats.org/markup-compatibility/2006">
    <mc:Choice xmlns:p14="http://schemas.microsoft.com/office/powerpoint/2010/main" Requires="p14">
      <p:transition spd="slow" p14:dur="2000" advTm="31403"/>
    </mc:Choice>
    <mc:Fallback>
      <p:transition spd="slow" advTm="314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98318E6-69F4-42F4-AB85-F01AA0DAF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0E19DC-C050-E903-C412-D82AED2E3C0C}"/>
              </a:ext>
            </a:extLst>
          </p:cNvPr>
          <p:cNvSpPr>
            <a:spLocks noGrp="1"/>
          </p:cNvSpPr>
          <p:nvPr>
            <p:ph type="title"/>
          </p:nvPr>
        </p:nvSpPr>
        <p:spPr>
          <a:xfrm>
            <a:off x="5146160" y="609599"/>
            <a:ext cx="5978072" cy="1505804"/>
          </a:xfrm>
        </p:spPr>
        <p:txBody>
          <a:bodyPr>
            <a:normAutofit/>
          </a:bodyPr>
          <a:lstStyle/>
          <a:p>
            <a:r>
              <a:rPr lang="en-GB" dirty="0"/>
              <a:t>Future engineering </a:t>
            </a:r>
          </a:p>
        </p:txBody>
      </p:sp>
      <p:pic>
        <p:nvPicPr>
          <p:cNvPr id="5" name="Picture 4" descr="Small tree">
            <a:extLst>
              <a:ext uri="{FF2B5EF4-FFF2-40B4-BE49-F238E27FC236}">
                <a16:creationId xmlns:a16="http://schemas.microsoft.com/office/drawing/2014/main" id="{8AE34DEE-62BF-DF24-E931-205F53320F0F}"/>
              </a:ext>
            </a:extLst>
          </p:cNvPr>
          <p:cNvPicPr>
            <a:picLocks noChangeAspect="1"/>
          </p:cNvPicPr>
          <p:nvPr/>
        </p:nvPicPr>
        <p:blipFill rotWithShape="1">
          <a:blip r:embed="rId5"/>
          <a:srcRect l="18415" r="37088" b="-2"/>
          <a:stretch/>
        </p:blipFill>
        <p:spPr>
          <a:xfrm>
            <a:off x="-10649" y="1"/>
            <a:ext cx="4571649" cy="6858000"/>
          </a:xfrm>
          <a:prstGeom prst="rect">
            <a:avLst/>
          </a:prstGeom>
        </p:spPr>
      </p:pic>
      <p:pic>
        <p:nvPicPr>
          <p:cNvPr id="11" name="Picture 10">
            <a:extLst>
              <a:ext uri="{FF2B5EF4-FFF2-40B4-BE49-F238E27FC236}">
                <a16:creationId xmlns:a16="http://schemas.microsoft.com/office/drawing/2014/main" id="{559DF61F-9058-49C9-8F75-DC501F983B0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964" r="2807" b="1446"/>
          <a:stretch/>
        </p:blipFill>
        <p:spPr>
          <a:xfrm>
            <a:off x="-10649" y="1"/>
            <a:ext cx="4690532" cy="6858000"/>
          </a:xfrm>
          <a:prstGeom prst="rect">
            <a:avLst/>
          </a:prstGeom>
        </p:spPr>
      </p:pic>
      <p:sp>
        <p:nvSpPr>
          <p:cNvPr id="3" name="Content Placeholder 2">
            <a:extLst>
              <a:ext uri="{FF2B5EF4-FFF2-40B4-BE49-F238E27FC236}">
                <a16:creationId xmlns:a16="http://schemas.microsoft.com/office/drawing/2014/main" id="{D4B2EEA7-7D71-B983-5051-595871A2ECF3}"/>
              </a:ext>
            </a:extLst>
          </p:cNvPr>
          <p:cNvSpPr>
            <a:spLocks noGrp="1"/>
          </p:cNvSpPr>
          <p:nvPr>
            <p:ph idx="1"/>
          </p:nvPr>
        </p:nvSpPr>
        <p:spPr>
          <a:xfrm>
            <a:off x="5146160" y="2286000"/>
            <a:ext cx="5978072" cy="3477088"/>
          </a:xfrm>
        </p:spPr>
        <p:txBody>
          <a:bodyPr anchor="ctr">
            <a:normAutofit fontScale="92500" lnSpcReduction="20000"/>
          </a:bodyPr>
          <a:lstStyle/>
          <a:p>
            <a:r>
              <a:rPr lang="en-GB" dirty="0"/>
              <a:t>Two models were employed- Logistics Regression, decision Tree Classifier</a:t>
            </a:r>
          </a:p>
          <a:p>
            <a:r>
              <a:rPr lang="en-GB" dirty="0"/>
              <a:t>Logistics regression model results:</a:t>
            </a:r>
          </a:p>
          <a:p>
            <a:pPr lvl="1"/>
            <a:r>
              <a:rPr lang="en-GB" dirty="0"/>
              <a:t>99.89962568247384% of the Transaction is Non-Fraud</a:t>
            </a:r>
          </a:p>
          <a:p>
            <a:pPr lvl="1"/>
            <a:r>
              <a:rPr lang="en-GB" dirty="0"/>
              <a:t>0.10037431752616044% of the Transaction is Fraud</a:t>
            </a:r>
          </a:p>
          <a:p>
            <a:r>
              <a:rPr lang="en-GB" dirty="0"/>
              <a:t>Decision Tree Classifier result:</a:t>
            </a:r>
          </a:p>
          <a:p>
            <a:pPr lvl="1"/>
            <a:r>
              <a:rPr lang="en-GB" dirty="0"/>
              <a:t>100.0% of the Transaction is Non-Fraud</a:t>
            </a:r>
          </a:p>
          <a:p>
            <a:pPr lvl="1"/>
            <a:r>
              <a:rPr lang="en-GB" dirty="0"/>
              <a:t>0.0% of the Transaction is Fraud</a:t>
            </a:r>
          </a:p>
        </p:txBody>
      </p:sp>
      <p:pic>
        <p:nvPicPr>
          <p:cNvPr id="6" name="Audio 5">
            <a:hlinkClick r:id="" action="ppaction://media"/>
            <a:extLst>
              <a:ext uri="{FF2B5EF4-FFF2-40B4-BE49-F238E27FC236}">
                <a16:creationId xmlns:a16="http://schemas.microsoft.com/office/drawing/2014/main" id="{44146556-DC2C-F613-D8F4-6C37F3B8AD2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609748404"/>
      </p:ext>
    </p:extLst>
  </p:cSld>
  <p:clrMapOvr>
    <a:masterClrMapping/>
  </p:clrMapOvr>
  <mc:AlternateContent xmlns:mc="http://schemas.openxmlformats.org/markup-compatibility/2006">
    <mc:Choice xmlns:p14="http://schemas.microsoft.com/office/powerpoint/2010/main" Requires="p14">
      <p:transition spd="slow" p14:dur="2000" advTm="42502"/>
    </mc:Choice>
    <mc:Fallback>
      <p:transition spd="slow" advTm="425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14E16-3AA7-04A4-8606-3A601BB95FC4}"/>
              </a:ext>
            </a:extLst>
          </p:cNvPr>
          <p:cNvSpPr>
            <a:spLocks noGrp="1"/>
          </p:cNvSpPr>
          <p:nvPr>
            <p:ph type="title"/>
          </p:nvPr>
        </p:nvSpPr>
        <p:spPr/>
        <p:txBody>
          <a:bodyPr/>
          <a:lstStyle/>
          <a:p>
            <a:r>
              <a:rPr lang="en-GB" dirty="0"/>
              <a:t>Conclusion </a:t>
            </a:r>
          </a:p>
        </p:txBody>
      </p:sp>
      <p:graphicFrame>
        <p:nvGraphicFramePr>
          <p:cNvPr id="5" name="Content Placeholder 2">
            <a:extLst>
              <a:ext uri="{FF2B5EF4-FFF2-40B4-BE49-F238E27FC236}">
                <a16:creationId xmlns:a16="http://schemas.microsoft.com/office/drawing/2014/main" id="{FDD5D73F-231C-6754-D954-DCB864CD43CA}"/>
              </a:ext>
            </a:extLst>
          </p:cNvPr>
          <p:cNvGraphicFramePr>
            <a:graphicFrameLocks noGrp="1"/>
          </p:cNvGraphicFramePr>
          <p:nvPr>
            <p:ph idx="1"/>
          </p:nvPr>
        </p:nvGraphicFramePr>
        <p:xfrm>
          <a:off x="913795" y="2076450"/>
          <a:ext cx="10353762" cy="371474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Audio 3">
            <a:hlinkClick r:id="" action="ppaction://media"/>
            <a:extLst>
              <a:ext uri="{FF2B5EF4-FFF2-40B4-BE49-F238E27FC236}">
                <a16:creationId xmlns:a16="http://schemas.microsoft.com/office/drawing/2014/main" id="{E947749C-8029-0AF8-4AB3-7A49C9DA72E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751009963"/>
      </p:ext>
    </p:extLst>
  </p:cSld>
  <p:clrMapOvr>
    <a:masterClrMapping/>
  </p:clrMapOvr>
  <mc:AlternateContent xmlns:mc="http://schemas.openxmlformats.org/markup-compatibility/2006">
    <mc:Choice xmlns:p14="http://schemas.microsoft.com/office/powerpoint/2010/main" Requires="p14">
      <p:transition spd="slow" p14:dur="2000" advTm="34886"/>
    </mc:Choice>
    <mc:Fallback>
      <p:transition spd="slow" advTm="348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2.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{6D4F6237-F164-4666-AC65-5DA5DAA49C64}tf55705232_win32</Template>
  <TotalTime>47</TotalTime>
  <Words>322</Words>
  <Application>Microsoft Office PowerPoint</Application>
  <PresentationFormat>Widescreen</PresentationFormat>
  <Paragraphs>32</Paragraphs>
  <Slides>11</Slides>
  <Notes>1</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Goudy Old Style</vt:lpstr>
      <vt:lpstr>Wingdings 2</vt:lpstr>
      <vt:lpstr>SlateVTI</vt:lpstr>
      <vt:lpstr>Blossom Bank Case Study- Online Payment  Fraud Detection System</vt:lpstr>
      <vt:lpstr>Content </vt:lpstr>
      <vt:lpstr>Introduction </vt:lpstr>
      <vt:lpstr>Problem  </vt:lpstr>
      <vt:lpstr>Exploratory data analysis </vt:lpstr>
      <vt:lpstr>Cash out and Payment are the most common type of transactions, but Transfer type has the maximum amount of money being transferred to the recipient.</vt:lpstr>
      <vt:lpstr>PowerPoint Presentation</vt:lpstr>
      <vt:lpstr>Future engineering </vt:lpstr>
      <vt:lpstr>Conclusion </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Blossom Bank Case Study- Online Payment  Fraud Detection System</dc:title>
  <dc:creator>Mary Makanjuola</dc:creator>
  <cp:lastModifiedBy>Mary Makanjuola</cp:lastModifiedBy>
  <cp:revision>1</cp:revision>
  <dcterms:created xsi:type="dcterms:W3CDTF">2022-07-01T20:52:52Z</dcterms:created>
  <dcterms:modified xsi:type="dcterms:W3CDTF">2022-07-01T21:40:39Z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